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7"/>
  </p:notesMasterIdLst>
  <p:sldIdLst>
    <p:sldId id="256" r:id="rId2"/>
    <p:sldId id="272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5" r:id="rId11"/>
    <p:sldId id="270" r:id="rId12"/>
    <p:sldId id="269" r:id="rId13"/>
    <p:sldId id="266" r:id="rId14"/>
    <p:sldId id="271" r:id="rId15"/>
    <p:sldId id="267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339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06" d="100"/>
          <a:sy n="106" d="100"/>
        </p:scale>
        <p:origin x="-10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199B48-A092-4AEF-AF0D-EAC5F4A67635}" type="datetimeFigureOut">
              <a:rPr lang="cs-CZ" smtClean="0"/>
              <a:pPr/>
              <a:t>6.5.2015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C66DD7-F340-4761-842A-90DD9FF0AFA4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326173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Jak se čte Inocenc.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C66DD7-F340-4761-842A-90DD9FF0AFA4}" type="slidenum">
              <a:rPr lang="cs-CZ" smtClean="0"/>
              <a:pPr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511861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Nadpis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cxnSp>
        <p:nvCxnSpPr>
          <p:cNvPr id="8" name="Přímá spojovací čára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ipsa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6.5.2015</a:t>
            </a:fld>
            <a:endParaRPr lang="cs-CZ" dirty="0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  <p:transition>
    <p:cover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6.5.2015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cover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6.5.2015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cover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obsah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6.5.2015</a:t>
            </a:fld>
            <a:endParaRPr lang="cs-CZ" dirty="0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6" name="Zástupný symbol pro zápatí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  <p:transition>
    <p:cover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6.5.2015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cxnSp>
        <p:nvCxnSpPr>
          <p:cNvPr id="7" name="Přímá spojovací čára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6.5.2015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  <p:transition>
    <p:cover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6.5.2015</a:t>
            </a:fld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2" name="Zástupný symbol pro obsah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34" name="Zástupný symbol pro obsah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cxnSp>
        <p:nvCxnSpPr>
          <p:cNvPr id="10" name="Přímá spojovací čára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ovací čára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ver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6.5.2015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  <p:transition>
    <p:cover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6.5.2015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  <p:transition>
    <p:cover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ástupný symbol pro obsah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1" name="Nadpis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6.5.2015</a:t>
            </a:fld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  <p:transition>
    <p:cover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cs-CZ" dirty="0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6.5.2015</a:t>
            </a:fld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  <p:transition>
    <p:cover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text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4" name="Zástupný symbol pro datum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8A2481B-5154-415F-B752-558547769AA3}" type="datetimeFigureOut">
              <a:rPr lang="cs-CZ" smtClean="0"/>
              <a:pPr/>
              <a:t>6.5.2015</a:t>
            </a:fld>
            <a:endParaRPr lang="cs-CZ" dirty="0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Zástupný symbol pro nadpis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cover dir="u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vata-inkvizice.cz/typy-mucicich-nastroju/vybaveni-pro-muceni-vodou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enpromuze.cz/mixer/16890-10-desivych-mucicich-nastroju-20-stoleti" TargetMode="External"/><Relationship Id="rId2" Type="http://schemas.openxmlformats.org/officeDocument/2006/relationships/hyperlink" Target="http://cervenobili.cz/4643/historie-muceni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idx="1"/>
          </p:nvPr>
        </p:nvSpPr>
        <p:spPr>
          <a:xfrm>
            <a:off x="611560" y="1628800"/>
            <a:ext cx="8229600" cy="4572000"/>
          </a:xfrm>
        </p:spPr>
        <p:txBody>
          <a:bodyPr/>
          <a:lstStyle/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sz="2800" b="1" i="1" dirty="0" smtClean="0"/>
          </a:p>
          <a:p>
            <a:pPr>
              <a:buNone/>
            </a:pPr>
            <a:r>
              <a:rPr lang="cs-CZ" sz="2800" b="1" dirty="0" smtClean="0"/>
              <a:t>		</a:t>
            </a:r>
            <a:endParaRPr lang="cs-CZ" sz="2800" b="1" dirty="0" smtClean="0"/>
          </a:p>
          <a:p>
            <a:pPr>
              <a:buNone/>
            </a:pPr>
            <a:r>
              <a:rPr lang="cs-CZ" sz="2800" b="1" i="1" dirty="0" smtClean="0"/>
              <a:t> </a:t>
            </a:r>
            <a:r>
              <a:rPr lang="cs-CZ" sz="2800" b="1" i="1" dirty="0" smtClean="0"/>
              <a:t>           </a:t>
            </a:r>
            <a:r>
              <a:rPr lang="cs-CZ" sz="2800" b="1" i="1" dirty="0" smtClean="0">
                <a:solidFill>
                  <a:schemeClr val="bg1"/>
                </a:solidFill>
              </a:rPr>
              <a:t>Filip </a:t>
            </a:r>
            <a:r>
              <a:rPr lang="cs-CZ" sz="2800" b="1" i="1" dirty="0" smtClean="0">
                <a:solidFill>
                  <a:schemeClr val="bg1"/>
                </a:solidFill>
              </a:rPr>
              <a:t>Hrabovský</a:t>
            </a:r>
          </a:p>
          <a:p>
            <a:pPr marL="274320" lvl="2" indent="-274320">
              <a:spcBef>
                <a:spcPts val="600"/>
              </a:spcBef>
              <a:buClr>
                <a:schemeClr val="accent2"/>
              </a:buClr>
              <a:buNone/>
            </a:pPr>
            <a:r>
              <a:rPr lang="cs-CZ" b="1" i="1" dirty="0" smtClean="0">
                <a:solidFill>
                  <a:schemeClr val="bg1"/>
                </a:solidFill>
              </a:rPr>
              <a:t>   </a:t>
            </a:r>
            <a:r>
              <a:rPr lang="cs-CZ" sz="2800" b="1" i="1" dirty="0" smtClean="0">
                <a:solidFill>
                  <a:schemeClr val="bg1"/>
                </a:solidFill>
              </a:rPr>
              <a:t>		Vladimír Olejník</a:t>
            </a:r>
          </a:p>
          <a:p>
            <a:pPr marL="274320" lvl="2" indent="-274320">
              <a:spcBef>
                <a:spcPts val="600"/>
              </a:spcBef>
              <a:buClr>
                <a:schemeClr val="accent2"/>
              </a:buClr>
              <a:buNone/>
            </a:pPr>
            <a:r>
              <a:rPr lang="cs-CZ" sz="2800" b="1" i="1" dirty="0" smtClean="0">
                <a:solidFill>
                  <a:schemeClr val="bg1"/>
                </a:solidFill>
              </a:rPr>
              <a:t>		Tomáš Čech</a:t>
            </a:r>
          </a:p>
          <a:p>
            <a:pPr marL="274320" lvl="2" indent="-274320">
              <a:spcBef>
                <a:spcPts val="600"/>
              </a:spcBef>
              <a:buClr>
                <a:schemeClr val="accent2"/>
              </a:buClr>
              <a:buNone/>
            </a:pPr>
            <a:r>
              <a:rPr lang="cs-CZ" sz="2800" b="1" i="1" dirty="0" smtClean="0">
                <a:solidFill>
                  <a:schemeClr val="bg1"/>
                </a:solidFill>
              </a:rPr>
              <a:t>		Michal Poul</a:t>
            </a:r>
          </a:p>
          <a:p>
            <a:pPr>
              <a:buNone/>
            </a:pPr>
            <a:r>
              <a:rPr lang="cs-CZ" sz="2800" i="1" dirty="0" smtClean="0"/>
              <a:t> </a:t>
            </a:r>
            <a:endParaRPr lang="cs-CZ" sz="2800" i="1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656184"/>
          </a:xfrm>
        </p:spPr>
        <p:txBody>
          <a:bodyPr>
            <a:noAutofit/>
          </a:bodyPr>
          <a:lstStyle/>
          <a:p>
            <a:pPr algn="ctr"/>
            <a:r>
              <a:rPr lang="cs-CZ" sz="5000" u="sng" dirty="0" smtClean="0"/>
              <a:t/>
            </a:r>
            <a:br>
              <a:rPr lang="cs-CZ" sz="5000" u="sng" dirty="0" smtClean="0"/>
            </a:br>
            <a:r>
              <a:rPr lang="cs-CZ" sz="4400" b="1" u="sng" dirty="0" smtClean="0"/>
              <a:t>Některé </a:t>
            </a:r>
            <a:r>
              <a:rPr lang="cs-CZ" sz="4400" b="1" u="sng" dirty="0" smtClean="0"/>
              <a:t>z mučících nástrojů a trestů</a:t>
            </a:r>
            <a:endParaRPr lang="cs-CZ" sz="4400" b="1" u="sng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2060848"/>
            <a:ext cx="3429000" cy="4067944"/>
          </a:xfrm>
        </p:spPr>
      </p:pic>
      <p:sp>
        <p:nvSpPr>
          <p:cNvPr id="5" name="TextovéPole 4"/>
          <p:cNvSpPr txBox="1"/>
          <p:nvPr/>
        </p:nvSpPr>
        <p:spPr>
          <a:xfrm>
            <a:off x="3923928" y="836712"/>
            <a:ext cx="1618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i="1" dirty="0" smtClean="0">
                <a:solidFill>
                  <a:schemeClr val="bg1"/>
                </a:solidFill>
              </a:rPr>
              <a:t>Picana</a:t>
            </a:r>
            <a:endParaRPr lang="cs-CZ" sz="2400" b="1" i="1" dirty="0">
              <a:solidFill>
                <a:schemeClr val="bg1"/>
              </a:solidFill>
            </a:endParaRPr>
          </a:p>
        </p:txBody>
      </p:sp>
      <p:sp>
        <p:nvSpPr>
          <p:cNvPr id="6" name="Šipka dolů 5"/>
          <p:cNvSpPr/>
          <p:nvPr/>
        </p:nvSpPr>
        <p:spPr>
          <a:xfrm>
            <a:off x="4355976" y="1484784"/>
            <a:ext cx="365222" cy="3496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60032"/>
          </a:xfrm>
          <a:ln>
            <a:solidFill>
              <a:schemeClr val="bg2">
                <a:lumMod val="40000"/>
                <a:lumOff val="6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cs-CZ" sz="2800" dirty="0" smtClean="0">
                <a:solidFill>
                  <a:schemeClr val="bg1"/>
                </a:solidFill>
              </a:rPr>
              <a:t> </a:t>
            </a:r>
            <a:r>
              <a:rPr lang="cs-CZ" sz="2200" b="1" i="1" dirty="0" smtClean="0">
                <a:solidFill>
                  <a:schemeClr val="accent6">
                    <a:lumMod val="50000"/>
                  </a:schemeClr>
                </a:solidFill>
              </a:rPr>
              <a:t>Mučící nástroje:</a:t>
            </a:r>
            <a:r>
              <a:rPr lang="cs-CZ" sz="2200" b="1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cs-CZ" sz="2800" dirty="0" smtClean="0">
                <a:solidFill>
                  <a:schemeClr val="bg1"/>
                </a:solidFill>
              </a:rPr>
              <a:t> </a:t>
            </a:r>
            <a:r>
              <a:rPr lang="cs-CZ" sz="2000" b="1" i="1" dirty="0" smtClean="0">
                <a:solidFill>
                  <a:schemeClr val="bg1"/>
                </a:solidFill>
              </a:rPr>
              <a:t>Rošt </a:t>
            </a:r>
            <a:r>
              <a:rPr lang="cs-CZ" sz="2000" b="1" i="1" dirty="0" smtClean="0">
                <a:solidFill>
                  <a:schemeClr val="bg1"/>
                </a:solidFill>
              </a:rPr>
              <a:t>- </a:t>
            </a:r>
            <a:r>
              <a:rPr lang="cs-CZ" sz="2000" b="1" i="1" dirty="0" smtClean="0"/>
              <a:t> odsouzeného </a:t>
            </a:r>
            <a:r>
              <a:rPr lang="cs-CZ" sz="2000" b="1" i="1" dirty="0" smtClean="0"/>
              <a:t>připoutali, </a:t>
            </a:r>
            <a:r>
              <a:rPr lang="cs-CZ" sz="2000" b="1" i="1" dirty="0" smtClean="0"/>
              <a:t>nebo přivázali ke speciální kovové mřížce a pekli jej za účelem získání skutečného doznání. </a:t>
            </a:r>
          </a:p>
          <a:p>
            <a:pPr>
              <a:buNone/>
            </a:pPr>
            <a:r>
              <a:rPr lang="cs-CZ" sz="2000" b="1" i="1" dirty="0" smtClean="0">
                <a:solidFill>
                  <a:schemeClr val="bg1"/>
                </a:solidFill>
              </a:rPr>
              <a:t>     Mučení vodou – </a:t>
            </a:r>
            <a:r>
              <a:rPr lang="cs-CZ" sz="2000" b="1" i="1" dirty="0" smtClean="0"/>
              <a:t>existuje několik způsobů -  </a:t>
            </a:r>
            <a:r>
              <a:rPr lang="cs-CZ" sz="2000" b="1" i="1" dirty="0" smtClean="0"/>
              <a:t>V prvním případě používali </a:t>
            </a:r>
            <a:r>
              <a:rPr lang="cs-CZ" sz="2000" b="1" i="1" dirty="0" smtClean="0"/>
              <a:t>trychtýř. S jeho pomocí byl nucen odsouzený spolknout hodně vody a pak ho bili přes vystouplé, nafouknuté břicho. </a:t>
            </a:r>
          </a:p>
          <a:p>
            <a:pPr>
              <a:buNone/>
            </a:pPr>
            <a:r>
              <a:rPr lang="cs-CZ" sz="2000" b="1" i="1" dirty="0" smtClean="0"/>
              <a:t>     </a:t>
            </a:r>
            <a:r>
              <a:rPr lang="cs-CZ" sz="2000" b="1" i="1" dirty="0" smtClean="0">
                <a:solidFill>
                  <a:schemeClr val="bg1"/>
                </a:solidFill>
              </a:rPr>
              <a:t>Španělská bota – </a:t>
            </a:r>
            <a:r>
              <a:rPr lang="cs-CZ" sz="2000" b="1" i="1" dirty="0" smtClean="0"/>
              <a:t>Jedná se o kovový mechanismus , který se spouštěl závisle na systému šroubů . Nasazoval se na nohy </a:t>
            </a:r>
            <a:r>
              <a:rPr lang="cs-CZ" sz="2000" b="1" i="1" dirty="0" smtClean="0"/>
              <a:t>oběti </a:t>
            </a:r>
            <a:r>
              <a:rPr lang="cs-CZ" sz="2000" b="1" i="1" dirty="0" smtClean="0"/>
              <a:t>a postupně se utahoval na holeni , až způsobil zlomeniny kostí . Při zvláštní horlivosti kata se nohy proměnily v krvavé </a:t>
            </a:r>
            <a:r>
              <a:rPr lang="cs-CZ" sz="2000" b="1" i="1" dirty="0" smtClean="0"/>
              <a:t>c</a:t>
            </a:r>
            <a:r>
              <a:rPr lang="cs-CZ" sz="2000" b="1" i="1" dirty="0" smtClean="0"/>
              <a:t>áry   </a:t>
            </a:r>
            <a:endParaRPr lang="cs-CZ" sz="2000" b="1" i="1" dirty="0" smtClean="0"/>
          </a:p>
          <a:p>
            <a:pPr>
              <a:buNone/>
            </a:pPr>
            <a:r>
              <a:rPr lang="cs-CZ" sz="2000" b="1" i="1" dirty="0" smtClean="0"/>
              <a:t>     </a:t>
            </a:r>
            <a:r>
              <a:rPr lang="cs-CZ" sz="2000" b="1" i="1" dirty="0" smtClean="0">
                <a:solidFill>
                  <a:schemeClr val="bg1"/>
                </a:solidFill>
              </a:rPr>
              <a:t>Zavěšení </a:t>
            </a:r>
            <a:r>
              <a:rPr lang="cs-CZ" sz="1900" b="1" i="1" dirty="0" smtClean="0">
                <a:solidFill>
                  <a:schemeClr val="bg1"/>
                </a:solidFill>
              </a:rPr>
              <a:t>- </a:t>
            </a:r>
            <a:r>
              <a:rPr lang="cs-CZ" sz="1900" b="1" i="1" dirty="0" smtClean="0"/>
              <a:t>Obviněnému byly svázány paže za zády a provazy na zápěstích. Tyto provazy poté byly napojeny na určitý druh navijáku a v této pozici byla oběť  zavěšena nad zemí</a:t>
            </a:r>
            <a:r>
              <a:rPr lang="cs-CZ" sz="1900" b="1" i="1" dirty="0" smtClean="0"/>
              <a:t>.</a:t>
            </a:r>
            <a:endParaRPr lang="cs-CZ" sz="1900" b="1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cs-CZ" sz="1900" b="1" i="1" dirty="0" smtClean="0"/>
              <a:t>      Často byla na nohy zavěšována závaží, nebo se tělo upalovalo rozžhavenými </a:t>
            </a:r>
            <a:r>
              <a:rPr lang="cs-CZ" sz="1900" b="1" i="1" dirty="0" smtClean="0"/>
              <a:t>kleštěmi</a:t>
            </a:r>
            <a:endParaRPr lang="cs-CZ" sz="1900" b="1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cs-CZ" sz="2000" b="1" i="1" dirty="0" smtClean="0"/>
              <a:t>     </a:t>
            </a:r>
          </a:p>
          <a:p>
            <a:pPr>
              <a:buNone/>
            </a:pPr>
            <a:r>
              <a:rPr lang="cs-CZ" sz="2000" b="1" i="1" dirty="0" smtClean="0"/>
              <a:t> 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Mučící nástroje ve středověku</a:t>
            </a:r>
            <a:endParaRPr lang="cs-CZ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497944"/>
      </p:ext>
    </p:extLst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219200"/>
          </a:xfrm>
        </p:spPr>
        <p:txBody>
          <a:bodyPr/>
          <a:lstStyle/>
          <a:p>
            <a:r>
              <a:rPr lang="cs-CZ" dirty="0" smtClean="0"/>
              <a:t>       </a:t>
            </a:r>
            <a:r>
              <a:rPr lang="cs-CZ" dirty="0" smtClean="0">
                <a:solidFill>
                  <a:schemeClr val="bg1"/>
                </a:solidFill>
              </a:rPr>
              <a:t> Rošt                  	Mučení vodou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martina\Pictures\71-150x1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420888"/>
            <a:ext cx="2232248" cy="2436862"/>
          </a:xfrm>
          <a:prstGeom prst="rect">
            <a:avLst/>
          </a:prstGeom>
          <a:noFill/>
        </p:spPr>
      </p:pic>
      <p:pic>
        <p:nvPicPr>
          <p:cNvPr id="5" name="Obrázek 4" descr="http://www.svata-inkvizice.cz/wp-content/themes/SecretGarden/timthumb.php?src=http://www.svata-inkvizice.cz/wp-content/uploads/62-150x150.jpg&amp;h=140&amp;w=140&amp;q=60&amp;zc=1">
            <a:hlinkClick r:id="rId3" tooltip="&quot;Vybavení pro mučení vodou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2420888"/>
            <a:ext cx="288032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43594603"/>
      </p:ext>
    </p:extLst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219200"/>
          </a:xfrm>
        </p:spPr>
        <p:txBody>
          <a:bodyPr/>
          <a:lstStyle/>
          <a:p>
            <a:r>
              <a:rPr lang="cs-CZ" dirty="0" smtClean="0"/>
              <a:t>                 </a:t>
            </a:r>
            <a:r>
              <a:rPr lang="cs-CZ" dirty="0" smtClean="0">
                <a:solidFill>
                  <a:schemeClr val="bg1"/>
                </a:solidFill>
              </a:rPr>
              <a:t>Španělská  bota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martina\Pictures\H4JKZ4H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558552"/>
            <a:ext cx="3960440" cy="2778985"/>
          </a:xfrm>
          <a:prstGeom prst="rect">
            <a:avLst/>
          </a:prstGeom>
          <a:noFill/>
        </p:spPr>
      </p:pic>
      <p:pic>
        <p:nvPicPr>
          <p:cNvPr id="2051" name="Picture 3" descr="C:\Users\martina\Pictures\YOYE3PR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636912"/>
            <a:ext cx="3067050" cy="2592288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219200"/>
          </a:xfrm>
        </p:spPr>
        <p:txBody>
          <a:bodyPr>
            <a:normAutofit/>
          </a:bodyPr>
          <a:lstStyle/>
          <a:p>
            <a:r>
              <a:rPr lang="cs-CZ" sz="4800" dirty="0" smtClean="0">
                <a:solidFill>
                  <a:schemeClr val="bg1"/>
                </a:solidFill>
              </a:rPr>
              <a:t>                      Zavěšení</a:t>
            </a:r>
            <a:endParaRPr lang="cs-CZ" sz="4800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martina\Pictures\6b75fcc4d5_22808715_o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4654" y="2276872"/>
            <a:ext cx="5807666" cy="374441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>
                <a:solidFill>
                  <a:srgbClr val="7030A0"/>
                </a:solidFill>
                <a:hlinkClick r:id="rId2"/>
              </a:rPr>
              <a:t>http://cervenobili.cz/4643/historie-muceni/</a:t>
            </a:r>
            <a:endParaRPr lang="cs-CZ" b="1" dirty="0" smtClean="0">
              <a:solidFill>
                <a:srgbClr val="7030A0"/>
              </a:solidFill>
            </a:endParaRPr>
          </a:p>
          <a:p>
            <a:r>
              <a:rPr lang="cs-CZ" b="1" dirty="0" smtClean="0">
                <a:solidFill>
                  <a:schemeClr val="accent6">
                    <a:lumMod val="75000"/>
                  </a:schemeClr>
                </a:solidFill>
                <a:hlinkClick r:id="rId2"/>
              </a:rPr>
              <a:t>http</a:t>
            </a:r>
            <a:r>
              <a:rPr lang="cs-CZ" b="1" dirty="0" smtClean="0">
                <a:solidFill>
                  <a:srgbClr val="7030A0"/>
                </a:solidFill>
                <a:hlinkClick r:id="rId2"/>
              </a:rPr>
              <a:t>://</a:t>
            </a:r>
            <a:r>
              <a:rPr lang="cs-CZ" b="1" dirty="0" smtClean="0">
                <a:solidFill>
                  <a:schemeClr val="accent6">
                    <a:lumMod val="75000"/>
                  </a:schemeClr>
                </a:solidFill>
                <a:hlinkClick r:id="rId2"/>
              </a:rPr>
              <a:t>cervenobili.cz/4643/historie-muceni/</a:t>
            </a:r>
            <a:endParaRPr lang="cs-CZ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cs-CZ" b="1" dirty="0">
                <a:solidFill>
                  <a:srgbClr val="7030A0"/>
                </a:solidFill>
                <a:hlinkClick r:id="rId3"/>
              </a:rPr>
              <a:t>http://</a:t>
            </a:r>
            <a:r>
              <a:rPr lang="cs-CZ" b="1" dirty="0" smtClean="0">
                <a:solidFill>
                  <a:srgbClr val="7030A0"/>
                </a:solidFill>
                <a:hlinkClick r:id="rId3"/>
              </a:rPr>
              <a:t>www.jenpromuze.cz/mixer/16890-10-desivych-mucicich-nastroju-20-stoleti</a:t>
            </a:r>
            <a:endParaRPr lang="cs-CZ" b="1" dirty="0" smtClean="0">
              <a:solidFill>
                <a:srgbClr val="7030A0"/>
              </a:solidFill>
            </a:endParaRPr>
          </a:p>
          <a:p>
            <a:r>
              <a:rPr lang="cs-CZ" b="1" dirty="0" smtClean="0">
                <a:solidFill>
                  <a:srgbClr val="7030A0"/>
                </a:solidFill>
              </a:rPr>
              <a:t>http://www.svata-inkvizice.cz/typy-mucicich-nastroju </a:t>
            </a:r>
          </a:p>
          <a:p>
            <a:endParaRPr lang="cs-CZ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cs-CZ" b="1" u="sng" dirty="0" smtClean="0">
              <a:solidFill>
                <a:srgbClr val="9D3390"/>
              </a:solidFill>
            </a:endParaRPr>
          </a:p>
          <a:p>
            <a:pPr>
              <a:buNone/>
            </a:pPr>
            <a:endParaRPr lang="cs-CZ" b="1" dirty="0">
              <a:solidFill>
                <a:srgbClr val="7030A0"/>
              </a:solidFill>
            </a:endParaRPr>
          </a:p>
          <a:p>
            <a:pPr>
              <a:buNone/>
            </a:pPr>
            <a:endParaRPr lang="cs-CZ" b="1" dirty="0" smtClean="0"/>
          </a:p>
          <a:p>
            <a:endParaRPr lang="cs-CZ" b="1" dirty="0" smtClean="0"/>
          </a:p>
          <a:p>
            <a:endParaRPr lang="cs-CZ" b="1" dirty="0" smtClean="0"/>
          </a:p>
          <a:p>
            <a:endParaRPr lang="cs-CZ" b="1" dirty="0" smtClean="0"/>
          </a:p>
          <a:p>
            <a:endParaRPr lang="cs-CZ" sz="1700" b="1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600" u="sng" dirty="0" smtClean="0"/>
              <a:t>ZDROJE</a:t>
            </a:r>
            <a:endParaRPr lang="cs-CZ" sz="3600" u="sng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43264"/>
          </a:xfrm>
        </p:spPr>
        <p:txBody>
          <a:bodyPr/>
          <a:lstStyle/>
          <a:p>
            <a:pPr>
              <a:buNone/>
            </a:pPr>
            <a:r>
              <a:rPr lang="cs-CZ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Povolení </a:t>
            </a:r>
            <a:r>
              <a:rPr lang="cs-CZ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mučení v Evropě</a:t>
            </a:r>
          </a:p>
          <a:p>
            <a:pPr>
              <a:buNone/>
            </a:pPr>
            <a:endParaRPr lang="cs-CZ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cs-CZ" sz="2400" i="1" dirty="0" smtClean="0"/>
              <a:t>    </a:t>
            </a:r>
            <a:r>
              <a:rPr lang="cs-CZ" sz="2800" i="1" dirty="0" smtClean="0"/>
              <a:t>Povolení mučit vzniklo kolem roku </a:t>
            </a:r>
            <a:r>
              <a:rPr lang="cs-CZ" sz="2800" b="1" i="1" dirty="0" smtClean="0">
                <a:solidFill>
                  <a:schemeClr val="bg1"/>
                </a:solidFill>
              </a:rPr>
              <a:t>1252</a:t>
            </a:r>
            <a:r>
              <a:rPr lang="cs-CZ" sz="2800" i="1" dirty="0" smtClean="0"/>
              <a:t> kdy byla schválena </a:t>
            </a:r>
            <a:r>
              <a:rPr lang="cs-CZ" sz="2800" dirty="0" smtClean="0"/>
              <a:t>bula, v níž byly napsány všechny potřebné údaje k mučení, </a:t>
            </a:r>
            <a:r>
              <a:rPr lang="cs-CZ" sz="2800" i="1" dirty="0" smtClean="0"/>
              <a:t>papežem </a:t>
            </a:r>
            <a:r>
              <a:rPr lang="cs-CZ" sz="2800" b="1" i="1" dirty="0" smtClean="0">
                <a:solidFill>
                  <a:schemeClr val="bg1"/>
                </a:solidFill>
              </a:rPr>
              <a:t>Luciem III</a:t>
            </a:r>
            <a:r>
              <a:rPr lang="cs-CZ" sz="2800" i="1" dirty="0" smtClean="0"/>
              <a:t>. </a:t>
            </a:r>
          </a:p>
          <a:p>
            <a:pPr>
              <a:buNone/>
            </a:pPr>
            <a:r>
              <a:rPr lang="cs-CZ" sz="2800" i="1" dirty="0" smtClean="0"/>
              <a:t>    A </a:t>
            </a:r>
            <a:r>
              <a:rPr lang="cs-CZ" sz="2800" i="1" dirty="0" smtClean="0"/>
              <a:t>právě v tomto roku papež </a:t>
            </a:r>
            <a:r>
              <a:rPr lang="cs-CZ" sz="2800" b="1" i="1" dirty="0" smtClean="0">
                <a:solidFill>
                  <a:schemeClr val="bg1"/>
                </a:solidFill>
              </a:rPr>
              <a:t>Inocenc IV</a:t>
            </a:r>
            <a:r>
              <a:rPr lang="cs-CZ" sz="2800" b="1" i="1" dirty="0" smtClean="0"/>
              <a:t>.</a:t>
            </a:r>
            <a:r>
              <a:rPr lang="cs-CZ" sz="2800" i="1" dirty="0" smtClean="0"/>
              <a:t> výslovně uvádí mučení jako nástroj hledání pravdy v soudním </a:t>
            </a:r>
            <a:r>
              <a:rPr lang="cs-CZ" sz="2800" i="1" dirty="0" smtClean="0"/>
              <a:t>procesu. </a:t>
            </a:r>
            <a:endParaRPr lang="cs-CZ" sz="28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dirty="0">
              <a:latin typeface="Blackadder ITC" pitchFamily="82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600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cs-CZ" sz="1800" b="1" i="1" dirty="0" smtClean="0">
                <a:solidFill>
                  <a:schemeClr val="bg1"/>
                </a:solidFill>
              </a:rPr>
              <a:t>Rozdrcení lebky slonem–</a:t>
            </a:r>
            <a:r>
              <a:rPr lang="cs-CZ" sz="1800" b="1" i="1" dirty="0" smtClean="0"/>
              <a:t> tento způsob popravy se objevoval v jižní části Asie. Slon byl veden mužem který na něm seděl a poručil rozdrtit trestanci hlavu</a:t>
            </a:r>
          </a:p>
          <a:p>
            <a:pPr>
              <a:buNone/>
            </a:pPr>
            <a:endParaRPr lang="cs-CZ" sz="1800" b="1" i="1" dirty="0" smtClean="0"/>
          </a:p>
          <a:p>
            <a:pPr>
              <a:buNone/>
            </a:pPr>
            <a:r>
              <a:rPr lang="cs-CZ" sz="1800" b="1" i="1" dirty="0" smtClean="0">
                <a:solidFill>
                  <a:schemeClr val="bg1"/>
                </a:solidFill>
              </a:rPr>
              <a:t>Vyhladovění- </a:t>
            </a:r>
            <a:r>
              <a:rPr lang="cs-CZ" sz="1800" b="1" i="1" dirty="0" smtClean="0"/>
              <a:t>trestanec  byl uzavřen </a:t>
            </a:r>
            <a:r>
              <a:rPr lang="en-US" sz="1800" b="1" i="1" dirty="0" smtClean="0"/>
              <a:t>do klec</a:t>
            </a:r>
            <a:r>
              <a:rPr lang="cs-CZ" sz="1800" b="1" i="1" dirty="0" smtClean="0"/>
              <a:t>e kde byl  ponechán na pospas hladu a zároveň se stal odstrašujícím příkladem pro obyvatelstvo</a:t>
            </a:r>
          </a:p>
          <a:p>
            <a:pPr>
              <a:buNone/>
            </a:pPr>
            <a:endParaRPr lang="cs-CZ" sz="1800" b="1" i="1" dirty="0" smtClean="0"/>
          </a:p>
          <a:p>
            <a:pPr>
              <a:buNone/>
            </a:pPr>
            <a:r>
              <a:rPr lang="cs-CZ" sz="1800" b="1" dirty="0" smtClean="0">
                <a:solidFill>
                  <a:schemeClr val="bg1"/>
                </a:solidFill>
              </a:rPr>
              <a:t>Sicilský býk- </a:t>
            </a:r>
            <a:r>
              <a:rPr lang="cs-CZ" sz="1800" b="1" i="1" dirty="0" smtClean="0"/>
              <a:t>byl to býk vyrobený z mosazi pod kterým byl rozdělán oheň a trestanec byl vložen do prostoru uprostřed býka, pochopitelně byl upálen</a:t>
            </a:r>
          </a:p>
          <a:p>
            <a:pPr>
              <a:buNone/>
            </a:pPr>
            <a:endParaRPr lang="cs-CZ" sz="18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cs-CZ" sz="1800" b="1" dirty="0" smtClean="0">
                <a:solidFill>
                  <a:schemeClr val="bg1"/>
                </a:solidFill>
              </a:rPr>
              <a:t>Čínské udušení-</a:t>
            </a:r>
            <a:r>
              <a:rPr lang="cs-CZ" sz="1800" b="1" i="1" dirty="0" smtClean="0"/>
              <a:t> něco na způsob šibenice, ale v tomto případě člověk zemřel až po několika hodinách</a:t>
            </a:r>
            <a:endParaRPr lang="cs-CZ" sz="1800" b="1" dirty="0" smtClean="0">
              <a:solidFill>
                <a:schemeClr val="bg1"/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2232248"/>
          </a:xfrm>
        </p:spPr>
        <p:txBody>
          <a:bodyPr>
            <a:noAutofit/>
          </a:bodyPr>
          <a:lstStyle/>
          <a:p>
            <a:r>
              <a:rPr lang="cs-CZ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chemeClr val="tx1"/>
                  </a:solidFill>
                </a:uFill>
              </a:rPr>
              <a:t>Tresty a popravy</a:t>
            </a:r>
            <a:br>
              <a:rPr lang="cs-CZ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chemeClr val="tx1"/>
                  </a:solidFill>
                </a:uFill>
              </a:rPr>
            </a:br>
            <a:r>
              <a:rPr lang="cs-CZ" sz="2000" b="1" i="1" dirty="0" smtClean="0">
                <a:effectLst/>
                <a:uFill>
                  <a:solidFill>
                    <a:schemeClr val="tx1"/>
                  </a:solidFill>
                </a:uFill>
              </a:rPr>
              <a:t/>
            </a:r>
            <a:br>
              <a:rPr lang="cs-CZ" sz="2000" b="1" i="1" dirty="0" smtClean="0">
                <a:effectLst/>
                <a:uFill>
                  <a:solidFill>
                    <a:schemeClr val="tx1"/>
                  </a:solidFill>
                </a:uFill>
              </a:rPr>
            </a:br>
            <a:r>
              <a:rPr lang="cs-CZ" sz="1600" b="1" i="1" dirty="0" smtClean="0">
                <a:effectLst/>
                <a:uFill>
                  <a:solidFill>
                    <a:schemeClr val="tx1"/>
                  </a:solidFill>
                </a:uFill>
              </a:rPr>
              <a:t>Tresty byly prováděny z důvodů jako dnes, ale </a:t>
            </a:r>
            <a:r>
              <a:rPr lang="cs-CZ" sz="1600" b="1" i="1" dirty="0" smtClean="0">
                <a:effectLst/>
                <a:uFill>
                  <a:solidFill>
                    <a:schemeClr val="tx1"/>
                  </a:solidFill>
                </a:uFill>
              </a:rPr>
              <a:t>mnohem více </a:t>
            </a:r>
            <a:r>
              <a:rPr lang="cs-CZ" sz="1600" b="1" i="1" dirty="0" smtClean="0">
                <a:effectLst/>
                <a:uFill>
                  <a:solidFill>
                    <a:schemeClr val="tx1"/>
                  </a:solidFill>
                </a:uFill>
              </a:rPr>
              <a:t>přísněji. Krádeže se trestaly useknutí prstů </a:t>
            </a:r>
            <a:r>
              <a:rPr lang="cs-CZ" sz="1600" b="1" i="1" dirty="0" smtClean="0">
                <a:effectLst/>
                <a:uFill>
                  <a:solidFill>
                    <a:schemeClr val="tx1"/>
                  </a:solidFill>
                </a:uFill>
              </a:rPr>
              <a:t> a  když  byste byli bez prstů budete po té bez</a:t>
            </a:r>
            <a:r>
              <a:rPr lang="cs-CZ" sz="1600" b="1" i="1" dirty="0" smtClean="0">
                <a:effectLst/>
                <a:uFill>
                  <a:solidFill>
                    <a:schemeClr val="tx1"/>
                  </a:solidFill>
                </a:uFill>
              </a:rPr>
              <a:t> </a:t>
            </a:r>
            <a:r>
              <a:rPr lang="cs-CZ" sz="1600" b="1" i="1" dirty="0" smtClean="0">
                <a:effectLst/>
                <a:uFill>
                  <a:solidFill>
                    <a:schemeClr val="tx1"/>
                  </a:solidFill>
                </a:uFill>
              </a:rPr>
              <a:t>ruky.  </a:t>
            </a:r>
            <a:r>
              <a:rPr lang="cs-CZ" sz="1600" b="1" i="1" dirty="0" smtClean="0">
                <a:effectLst/>
                <a:uFill>
                  <a:solidFill>
                    <a:schemeClr val="tx1"/>
                  </a:solidFill>
                </a:uFill>
              </a:rPr>
              <a:t>Například  i Sebevražda </a:t>
            </a:r>
            <a:r>
              <a:rPr lang="cs-CZ" sz="1600" b="1" i="1" dirty="0" smtClean="0">
                <a:effectLst/>
                <a:uFill>
                  <a:solidFill>
                    <a:schemeClr val="tx1"/>
                  </a:solidFill>
                </a:uFill>
              </a:rPr>
              <a:t>byl hřích  a tělo bylo upáleno na hranici  , což byl dostatečný trest.</a:t>
            </a:r>
            <a:r>
              <a:rPr lang="cs-CZ" sz="2000" b="1" i="1" dirty="0" smtClean="0">
                <a:effectLst/>
                <a:uFill>
                  <a:solidFill>
                    <a:schemeClr val="tx1"/>
                  </a:solidFill>
                </a:uFill>
              </a:rPr>
              <a:t/>
            </a:r>
            <a:br>
              <a:rPr lang="cs-CZ" sz="2000" b="1" i="1" dirty="0" smtClean="0">
                <a:effectLst/>
                <a:uFill>
                  <a:solidFill>
                    <a:schemeClr val="tx1"/>
                  </a:solidFill>
                </a:uFill>
              </a:rPr>
            </a:br>
            <a:r>
              <a:rPr lang="cs-CZ" sz="2000" b="1" i="1" dirty="0" smtClean="0">
                <a:effectLst/>
                <a:uFill>
                  <a:solidFill>
                    <a:schemeClr val="tx1"/>
                  </a:solidFill>
                </a:uFill>
              </a:rPr>
              <a:t>  </a:t>
            </a:r>
            <a:br>
              <a:rPr lang="cs-CZ" sz="2000" b="1" i="1" dirty="0" smtClean="0">
                <a:effectLst/>
                <a:uFill>
                  <a:solidFill>
                    <a:schemeClr val="tx1"/>
                  </a:solidFill>
                </a:uFill>
              </a:rPr>
            </a:br>
            <a:r>
              <a:rPr lang="cs-CZ" sz="2000" b="1" i="1" dirty="0" smtClean="0">
                <a:solidFill>
                  <a:schemeClr val="accent6">
                    <a:lumMod val="50000"/>
                  </a:schemeClr>
                </a:solidFill>
                <a:effectLst/>
                <a:uFill>
                  <a:solidFill>
                    <a:schemeClr val="tx1"/>
                  </a:solidFill>
                </a:uFill>
              </a:rPr>
              <a:t>Metody  poprav:</a:t>
            </a:r>
            <a:endParaRPr lang="cs-CZ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>
                <a:solidFill>
                  <a:schemeClr val="tx1"/>
                </a:solidFill>
              </a:uFill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31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sz="1800" b="1" dirty="0" smtClean="0">
                <a:solidFill>
                  <a:schemeClr val="bg1"/>
                </a:solidFill>
              </a:rPr>
              <a:t>Uvaření za živa- </a:t>
            </a:r>
            <a:r>
              <a:rPr lang="cs-CZ" sz="1800" b="1" i="1" dirty="0" smtClean="0"/>
              <a:t> trestanec se doslova vařil ve vroucí vodě , oleji (ten vře při více stupních než voda), olovu, zvířecím tuku a nebo dehtu, smrt je dlouhá a bolestivá</a:t>
            </a:r>
          </a:p>
          <a:p>
            <a:pPr>
              <a:buNone/>
            </a:pPr>
            <a:endParaRPr lang="cs-CZ" sz="1800" b="1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cs-CZ" sz="1800" b="1" dirty="0" smtClean="0">
                <a:solidFill>
                  <a:schemeClr val="bg1"/>
                </a:solidFill>
              </a:rPr>
              <a:t>Tunica molesta </a:t>
            </a:r>
            <a:r>
              <a:rPr lang="cs-CZ" sz="1800" b="1" i="1" dirty="0" smtClean="0">
                <a:solidFill>
                  <a:schemeClr val="bg1"/>
                </a:solidFill>
              </a:rPr>
              <a:t>- </a:t>
            </a:r>
            <a:r>
              <a:rPr lang="cs-CZ" sz="1800" b="1" i="1" dirty="0" smtClean="0"/>
              <a:t> j</a:t>
            </a:r>
            <a:r>
              <a:rPr lang="pt-BR" sz="1800" b="1" i="1" dirty="0" smtClean="0"/>
              <a:t>edná se o tunicu</a:t>
            </a:r>
            <a:r>
              <a:rPr lang="cs-CZ" sz="1800" b="1" i="1" dirty="0" smtClean="0"/>
              <a:t> (něco jako tričko)</a:t>
            </a:r>
            <a:r>
              <a:rPr lang="pt-BR" sz="1800" b="1" i="1" dirty="0" smtClean="0"/>
              <a:t> pomazanou hořlavou </a:t>
            </a:r>
            <a:r>
              <a:rPr lang="pt-BR" sz="1800" b="1" i="1" dirty="0" smtClean="0"/>
              <a:t>pastou</a:t>
            </a:r>
            <a:r>
              <a:rPr lang="cs-CZ" sz="1800" b="1" i="1" dirty="0" smtClean="0"/>
              <a:t>, odsouzený byl spálen</a:t>
            </a:r>
            <a:endParaRPr lang="cs-CZ" sz="1800" b="1" i="1" dirty="0" smtClean="0"/>
          </a:p>
          <a:p>
            <a:pPr>
              <a:buNone/>
            </a:pPr>
            <a:endParaRPr lang="cs-CZ" sz="1800" b="1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cs-CZ" sz="1800" b="1" i="1" dirty="0" smtClean="0">
                <a:solidFill>
                  <a:schemeClr val="bg1"/>
                </a:solidFill>
              </a:rPr>
              <a:t>Ukamenování- </a:t>
            </a:r>
            <a:r>
              <a:rPr lang="cs-CZ" sz="1800" b="1" i="1" dirty="0" smtClean="0"/>
              <a:t> je to nejstarší druh popravy, trestanec byl svázán do pytle , poté se občané chopili kamenů a házeli je po </a:t>
            </a:r>
            <a:r>
              <a:rPr lang="cs-CZ" sz="1800" b="1" i="1" dirty="0" smtClean="0"/>
              <a:t>trestanci</a:t>
            </a:r>
            <a:endParaRPr lang="cs-CZ" sz="1800" b="1" i="1" dirty="0" smtClean="0"/>
          </a:p>
          <a:p>
            <a:pPr>
              <a:buNone/>
            </a:pPr>
            <a:endParaRPr lang="cs-CZ" sz="1800" b="1" i="1" dirty="0" smtClean="0"/>
          </a:p>
          <a:p>
            <a:pPr>
              <a:buNone/>
            </a:pPr>
            <a:r>
              <a:rPr lang="cs-CZ" sz="1800" b="1" dirty="0" smtClean="0">
                <a:solidFill>
                  <a:schemeClr val="bg1"/>
                </a:solidFill>
              </a:rPr>
              <a:t>Smrt způsobená krysami- </a:t>
            </a:r>
            <a:r>
              <a:rPr lang="cs-CZ" sz="1800" b="1" i="1" dirty="0" smtClean="0"/>
              <a:t>na břicho oběti byl položen hrnec s krysami a ty ho zaživa </a:t>
            </a:r>
            <a:r>
              <a:rPr lang="cs-CZ" sz="1800" b="1" i="1" dirty="0" smtClean="0"/>
              <a:t>sežraly</a:t>
            </a:r>
            <a:endParaRPr lang="cs-CZ" sz="1800" b="1" i="1" dirty="0" smtClean="0"/>
          </a:p>
          <a:p>
            <a:pPr>
              <a:buNone/>
            </a:pPr>
            <a:r>
              <a:rPr lang="cs-CZ" sz="1800" b="1" i="1" dirty="0" smtClean="0"/>
              <a:t> </a:t>
            </a:r>
          </a:p>
          <a:p>
            <a:pPr>
              <a:buNone/>
            </a:pPr>
            <a:endParaRPr lang="cs-CZ" sz="18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cs-CZ" sz="1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115616" y="152400"/>
            <a:ext cx="7571184" cy="1219200"/>
          </a:xfrm>
        </p:spPr>
        <p:txBody>
          <a:bodyPr/>
          <a:lstStyle/>
          <a:p>
            <a:r>
              <a:rPr lang="cs-CZ" sz="4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chemeClr val="tx1"/>
                  </a:solidFill>
                </a:uFill>
              </a:rPr>
              <a:t>Tresty a popravy</a:t>
            </a:r>
            <a:endParaRPr lang="cs-CZ" dirty="0"/>
          </a:p>
        </p:txBody>
      </p:sp>
      <p:pic>
        <p:nvPicPr>
          <p:cNvPr id="7" name="Obrázek 6" descr="1afec7b704_94593593_o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2564904"/>
            <a:ext cx="2232248" cy="2836094"/>
          </a:xfrm>
          <a:prstGeom prst="rect">
            <a:avLst/>
          </a:prstGeom>
        </p:spPr>
      </p:pic>
      <p:pic>
        <p:nvPicPr>
          <p:cNvPr id="8" name="Obrázek 7" descr="22bffc2801_94593646_o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564904"/>
            <a:ext cx="2600605" cy="2870797"/>
          </a:xfrm>
          <a:prstGeom prst="rect">
            <a:avLst/>
          </a:prstGeom>
        </p:spPr>
      </p:pic>
      <p:sp>
        <p:nvSpPr>
          <p:cNvPr id="11" name="TextovéPole 10"/>
          <p:cNvSpPr txBox="1"/>
          <p:nvPr/>
        </p:nvSpPr>
        <p:spPr>
          <a:xfrm>
            <a:off x="755576" y="155679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bg1"/>
                </a:solidFill>
              </a:rPr>
              <a:t>Uvaření za živa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12" name="Šipka dolů 11"/>
          <p:cNvSpPr/>
          <p:nvPr/>
        </p:nvSpPr>
        <p:spPr>
          <a:xfrm>
            <a:off x="1763688" y="2060848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563888" y="1556792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bg1"/>
                </a:solidFill>
              </a:rPr>
              <a:t>Čínské udušení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15" name="Šipka dolů 14"/>
          <p:cNvSpPr/>
          <p:nvPr/>
        </p:nvSpPr>
        <p:spPr>
          <a:xfrm>
            <a:off x="4644008" y="2060848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9" name="Zástupný symbol pro obsah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>
                <a:latin typeface="+mj-lt"/>
              </a:rPr>
              <a:t>                            </a:t>
            </a:r>
            <a:r>
              <a:rPr lang="cs-CZ" dirty="0" smtClean="0">
                <a:latin typeface="+mj-lt"/>
              </a:rPr>
              <a:t>      </a:t>
            </a:r>
            <a:r>
              <a:rPr lang="cs-CZ" sz="2400" dirty="0" smtClean="0">
                <a:latin typeface="+mj-lt"/>
              </a:rPr>
              <a:t>                              </a:t>
            </a:r>
            <a:r>
              <a:rPr lang="cs-CZ" dirty="0" smtClean="0">
                <a:latin typeface="+mj-lt"/>
              </a:rPr>
              <a:t>   </a:t>
            </a:r>
            <a:r>
              <a:rPr lang="cs-CZ" sz="2400" b="1" dirty="0" smtClean="0">
                <a:latin typeface="+mj-lt"/>
              </a:rPr>
              <a:t>     </a:t>
            </a:r>
            <a:r>
              <a:rPr lang="cs-CZ" sz="2400" b="1" dirty="0" smtClean="0">
                <a:solidFill>
                  <a:schemeClr val="bg1"/>
                </a:solidFill>
                <a:latin typeface="+mj-lt"/>
              </a:rPr>
              <a:t>Vyhladovění</a:t>
            </a:r>
          </a:p>
          <a:p>
            <a:pPr>
              <a:buNone/>
            </a:pPr>
            <a:r>
              <a:rPr lang="cs-CZ" dirty="0" smtClean="0"/>
              <a:t>            </a:t>
            </a:r>
            <a:endParaRPr lang="cs-CZ" dirty="0"/>
          </a:p>
        </p:txBody>
      </p:sp>
      <p:pic>
        <p:nvPicPr>
          <p:cNvPr id="20" name="Obrázek 19" descr="255a638fbc_94593515_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2636912"/>
            <a:ext cx="1872208" cy="2808312"/>
          </a:xfrm>
          <a:prstGeom prst="rect">
            <a:avLst/>
          </a:prstGeom>
        </p:spPr>
      </p:pic>
      <p:sp>
        <p:nvSpPr>
          <p:cNvPr id="22" name="Šipka dolů 21"/>
          <p:cNvSpPr/>
          <p:nvPr/>
        </p:nvSpPr>
        <p:spPr>
          <a:xfrm>
            <a:off x="7236296" y="2060848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f2d7c1486c_94593549_o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flipH="1">
            <a:off x="1187624" y="2420888"/>
            <a:ext cx="2736304" cy="2458448"/>
          </a:xfrm>
          <a:prstGeom prst="rect">
            <a:avLst/>
          </a:prstGeom>
        </p:spPr>
      </p:pic>
      <p:pic>
        <p:nvPicPr>
          <p:cNvPr id="6" name="Obrázek 5" descr="616c5bcfa2_94593638_o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348880"/>
            <a:ext cx="3168352" cy="2447624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1691680" y="1340768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bg1"/>
                </a:solidFill>
              </a:rPr>
              <a:t>Sicilský býk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8" name="Šipka dolů 7"/>
          <p:cNvSpPr/>
          <p:nvPr/>
        </p:nvSpPr>
        <p:spPr>
          <a:xfrm>
            <a:off x="2339752" y="1844824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5436096" y="1340768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bg1"/>
                </a:solidFill>
              </a:rPr>
              <a:t>Ukamenování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10" name="Šipka dolů 9"/>
          <p:cNvSpPr/>
          <p:nvPr/>
        </p:nvSpPr>
        <p:spPr>
          <a:xfrm>
            <a:off x="6444208" y="1844824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d37cf629aa_94593507_o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940152" y="2276872"/>
            <a:ext cx="2617174" cy="3794372"/>
          </a:xfrm>
        </p:spPr>
      </p:pic>
      <p:pic>
        <p:nvPicPr>
          <p:cNvPr id="5" name="Obrázek 4" descr="dc4a266236_94593633_o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276872"/>
            <a:ext cx="4874008" cy="3893114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1907704" y="1412776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bg1"/>
                </a:solidFill>
              </a:rPr>
              <a:t>Tunica molesta</a:t>
            </a:r>
            <a:endParaRPr lang="cs-CZ" sz="2400" b="1" dirty="0">
              <a:solidFill>
                <a:schemeClr val="bg1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796136" y="1484784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chemeClr val="bg1"/>
                </a:solidFill>
              </a:rPr>
              <a:t>Rozdrcení lebky slonem</a:t>
            </a:r>
            <a:endParaRPr lang="cs-CZ" sz="2000" b="1" dirty="0">
              <a:solidFill>
                <a:schemeClr val="bg1"/>
              </a:solidFill>
            </a:endParaRPr>
          </a:p>
        </p:txBody>
      </p:sp>
      <p:sp>
        <p:nvSpPr>
          <p:cNvPr id="13" name="Šipka dolů 12"/>
          <p:cNvSpPr/>
          <p:nvPr/>
        </p:nvSpPr>
        <p:spPr>
          <a:xfrm>
            <a:off x="2987824" y="1844824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5" name="Šipka dolů 14"/>
          <p:cNvSpPr/>
          <p:nvPr/>
        </p:nvSpPr>
        <p:spPr>
          <a:xfrm>
            <a:off x="7092280" y="1844824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152400"/>
            <a:ext cx="8147248" cy="1219200"/>
          </a:xfrm>
        </p:spPr>
        <p:txBody>
          <a:bodyPr/>
          <a:lstStyle/>
          <a:p>
            <a:r>
              <a:rPr lang="cs-CZ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Mučící </a:t>
            </a:r>
            <a:r>
              <a:rPr lang="cs-CZ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nástroje </a:t>
            </a:r>
            <a:r>
              <a:rPr lang="cs-CZ" sz="44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20. a 21. </a:t>
            </a:r>
            <a:r>
              <a:rPr lang="cs-CZ" sz="44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století</a:t>
            </a:r>
            <a:endParaRPr lang="cs-CZ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Zástupný symbol pro obsah 10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85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b="1" i="1" dirty="0" smtClean="0">
                <a:solidFill>
                  <a:schemeClr val="accent6">
                    <a:lumMod val="50000"/>
                  </a:schemeClr>
                </a:solidFill>
              </a:rPr>
              <a:t>Mučící </a:t>
            </a:r>
            <a:r>
              <a:rPr lang="cs-CZ" sz="2000" b="1" i="1" dirty="0" smtClean="0">
                <a:solidFill>
                  <a:schemeClr val="accent6">
                    <a:lumMod val="50000"/>
                  </a:schemeClr>
                </a:solidFill>
              </a:rPr>
              <a:t>nástroje:</a:t>
            </a:r>
            <a:endParaRPr lang="cs-CZ" sz="20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cs-CZ" sz="1800" b="1" i="1" dirty="0" smtClean="0">
                <a:solidFill>
                  <a:schemeClr val="bg1"/>
                </a:solidFill>
              </a:rPr>
              <a:t>Nehtové mučící zařízení- </a:t>
            </a:r>
            <a:r>
              <a:rPr lang="cs-CZ" sz="1800" b="1" i="1" dirty="0" smtClean="0"/>
              <a:t>železná věc , do které se daly prsty a ona vám slastně a pomalu odchlípávala nehty . Používala je tajná íránská policie , SAVAK.</a:t>
            </a:r>
          </a:p>
          <a:p>
            <a:pPr marL="0" indent="0">
              <a:buNone/>
            </a:pPr>
            <a:r>
              <a:rPr lang="cs-CZ" sz="1800" b="1" i="1" dirty="0" smtClean="0">
                <a:solidFill>
                  <a:schemeClr val="bg1"/>
                </a:solidFill>
              </a:rPr>
              <a:t>Waterboard- </a:t>
            </a:r>
            <a:r>
              <a:rPr lang="cs-CZ" sz="1800" b="1" i="1" dirty="0"/>
              <a:t>f</a:t>
            </a:r>
            <a:r>
              <a:rPr lang="cs-CZ" sz="1800" b="1" i="1" dirty="0" smtClean="0"/>
              <a:t>unguje tak , že se na stůl připevní oběť . Ten stůl je dole snížený a přesně tam má oběť hlavu . Pak se na něj úplně jednoduše vylívá voda , která oběti zalézá do nosu a do pusy a oběť má pocit , jako by se topila. Waterboard dodnes používá CIA v boji proti terorismu.</a:t>
            </a:r>
            <a:endParaRPr lang="cs-CZ" sz="1800" b="1" i="1" dirty="0"/>
          </a:p>
          <a:p>
            <a:pPr marL="0" indent="0">
              <a:buNone/>
            </a:pPr>
            <a:r>
              <a:rPr lang="cs-CZ" sz="1800" b="1" i="1" dirty="0" smtClean="0">
                <a:solidFill>
                  <a:schemeClr val="bg1"/>
                </a:solidFill>
              </a:rPr>
              <a:t>Picana- </a:t>
            </a:r>
            <a:r>
              <a:rPr lang="cs-CZ" sz="1800" b="1" i="1" dirty="0" smtClean="0"/>
              <a:t>zařízení , do kterého je nainstalována roura přenášející elektrický proud . Většinou se montuje na postel , na kterou se položí oběť.</a:t>
            </a:r>
          </a:p>
          <a:p>
            <a:pPr marL="0" indent="0">
              <a:buNone/>
            </a:pPr>
            <a:endParaRPr lang="cs-CZ" sz="1800" b="1" i="1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1799" y="2420888"/>
            <a:ext cx="2674620" cy="2952328"/>
          </a:xfrm>
        </p:spPr>
      </p:pic>
      <p:sp>
        <p:nvSpPr>
          <p:cNvPr id="11" name="TextovéPole 10"/>
          <p:cNvSpPr txBox="1"/>
          <p:nvPr/>
        </p:nvSpPr>
        <p:spPr>
          <a:xfrm>
            <a:off x="179512" y="1371600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i="1" dirty="0" smtClean="0">
                <a:solidFill>
                  <a:schemeClr val="bg1"/>
                </a:solidFill>
              </a:rPr>
              <a:t>Nehtové mučící zařízení</a:t>
            </a:r>
            <a:endParaRPr lang="cs-CZ" sz="2400" b="1" i="1" dirty="0">
              <a:solidFill>
                <a:schemeClr val="bg1"/>
              </a:solidFill>
            </a:endParaRPr>
          </a:p>
        </p:txBody>
      </p:sp>
      <p:sp>
        <p:nvSpPr>
          <p:cNvPr id="12" name="Šipka dolů 11"/>
          <p:cNvSpPr/>
          <p:nvPr/>
        </p:nvSpPr>
        <p:spPr>
          <a:xfrm>
            <a:off x="1686498" y="1855248"/>
            <a:ext cx="365222" cy="3496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13" name="Obrázek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2420888"/>
            <a:ext cx="4221067" cy="2952328"/>
          </a:xfrm>
          <a:prstGeom prst="rect">
            <a:avLst/>
          </a:prstGeom>
        </p:spPr>
      </p:pic>
      <p:sp>
        <p:nvSpPr>
          <p:cNvPr id="14" name="TextovéPole 13"/>
          <p:cNvSpPr txBox="1"/>
          <p:nvPr/>
        </p:nvSpPr>
        <p:spPr>
          <a:xfrm>
            <a:off x="5220073" y="137160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i="1" dirty="0" smtClean="0">
                <a:solidFill>
                  <a:schemeClr val="bg1"/>
                </a:solidFill>
              </a:rPr>
              <a:t>Waterboard</a:t>
            </a:r>
            <a:endParaRPr lang="cs-CZ" sz="2400" b="1" i="1" dirty="0">
              <a:solidFill>
                <a:schemeClr val="bg1"/>
              </a:solidFill>
            </a:endParaRPr>
          </a:p>
        </p:txBody>
      </p:sp>
      <p:sp>
        <p:nvSpPr>
          <p:cNvPr id="15" name="Šipka dolů 14"/>
          <p:cNvSpPr/>
          <p:nvPr/>
        </p:nvSpPr>
        <p:spPr>
          <a:xfrm>
            <a:off x="6067874" y="1855248"/>
            <a:ext cx="365222" cy="3496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3142572"/>
      </p:ext>
    </p:extLst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ír">
  <a:themeElements>
    <a:clrScheme name="Papí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í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í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3981</TotalTime>
  <Words>568</Words>
  <Application>Microsoft Office PowerPoint</Application>
  <PresentationFormat>Předvádění na obrazovce (4:3)</PresentationFormat>
  <Paragraphs>73</Paragraphs>
  <Slides>15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Papír</vt:lpstr>
      <vt:lpstr> Některé z mučících nástrojů a trestů</vt:lpstr>
      <vt:lpstr>Snímek 2</vt:lpstr>
      <vt:lpstr>Tresty a popravy  Tresty byly prováděny z důvodů jako dnes, ale mnohem více přísněji. Krádeže se trestaly useknutí prstů  a  když  byste byli bez prstů budete po té bez ruky.  Například  i Sebevražda byl hřích  a tělo bylo upáleno na hranici  , což byl dostatečný trest.    Metody  poprav:</vt:lpstr>
      <vt:lpstr>Snímek 4</vt:lpstr>
      <vt:lpstr>Tresty a popravy</vt:lpstr>
      <vt:lpstr>Snímek 6</vt:lpstr>
      <vt:lpstr>Snímek 7</vt:lpstr>
      <vt:lpstr>Mučící nástroje 20. a 21. století</vt:lpstr>
      <vt:lpstr>Snímek 9</vt:lpstr>
      <vt:lpstr>Snímek 10</vt:lpstr>
      <vt:lpstr>Mučící nástroje ve středověku</vt:lpstr>
      <vt:lpstr>        Rošt                   Mučení vodou</vt:lpstr>
      <vt:lpstr>                 Španělská  bota</vt:lpstr>
      <vt:lpstr>                      Zavěšení</vt:lpstr>
      <vt:lpstr>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Táta</dc:creator>
  <cp:lastModifiedBy>Táta</cp:lastModifiedBy>
  <cp:revision>100</cp:revision>
  <dcterms:created xsi:type="dcterms:W3CDTF">2015-04-13T11:58:23Z</dcterms:created>
  <dcterms:modified xsi:type="dcterms:W3CDTF">2015-05-06T18:16:42Z</dcterms:modified>
</cp:coreProperties>
</file>